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3" r:id="rId10"/>
    <p:sldId id="272" r:id="rId11"/>
    <p:sldId id="273" r:id="rId12"/>
    <p:sldId id="274" r:id="rId13"/>
    <p:sldId id="275" r:id="rId14"/>
    <p:sldId id="276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14" autoAdjust="0"/>
  </p:normalViewPr>
  <p:slideViewPr>
    <p:cSldViewPr>
      <p:cViewPr varScale="1">
        <p:scale>
          <a:sx n="80" d="100"/>
          <a:sy n="80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56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92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39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95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43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654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33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38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53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24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7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91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osuchebnik.ru/material/ustnoe-sobesedovanie-9-klass-po-russkomu-yazyku-otvety/" TargetMode="External"/><Relationship Id="rId2" Type="http://schemas.openxmlformats.org/officeDocument/2006/relationships/hyperlink" Target="https://kopilkaurokov.ru/russkiyYazik/prochee/priedupriezhdieniieiispravlieniieriechievykhoshibokobuchaiushchikhsiamietodichieskiieriekomiendatsi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sportal.ru/shkola/russkiy-yazyk/library/2018/06/01/material-dlya-podgotovki-k-ustnomu-sobesedovaniyu-po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Повестка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1. Итоги устного собеседования.</a:t>
            </a:r>
          </a:p>
          <a:p>
            <a:pPr marL="0" indent="0">
              <a:buNone/>
            </a:pPr>
            <a:r>
              <a:rPr lang="ru-RU" dirty="0"/>
              <a:t>2. Промежуточная аттестация.</a:t>
            </a:r>
          </a:p>
          <a:p>
            <a:pPr marL="0" indent="0">
              <a:buNone/>
            </a:pPr>
            <a:r>
              <a:rPr lang="ru-RU" dirty="0"/>
              <a:t>3. Организация работы летнего профильного лагеря.</a:t>
            </a:r>
          </a:p>
          <a:p>
            <a:pPr marL="0" indent="0">
              <a:buNone/>
            </a:pPr>
            <a:r>
              <a:rPr lang="ru-RU" dirty="0"/>
              <a:t>4. Анализ ВПР </a:t>
            </a:r>
          </a:p>
          <a:p>
            <a:pPr marL="0" indent="0">
              <a:buNone/>
            </a:pPr>
            <a:r>
              <a:rPr lang="ru-RU" dirty="0"/>
              <a:t>5. Разное.</a:t>
            </a:r>
          </a:p>
        </p:txBody>
      </p:sp>
    </p:spTree>
    <p:extLst>
      <p:ext uri="{BB962C8B-B14F-4D97-AF65-F5344CB8AC3E}">
        <p14:creationId xmlns:p14="http://schemas.microsoft.com/office/powerpoint/2010/main" val="1860610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414FA6-A800-42A4-9DD2-72665372F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ВПР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5D8717-337E-44CE-89EC-00F601316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  Анализ результатов ВПР по русскому языку в 5 классах (за курс 4 класса) и план мероприятий по ликвидации пробелов в знаниях.</a:t>
            </a:r>
          </a:p>
          <a:p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416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33A2C9-56B3-4527-A7C8-48F50E5EE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1BB8D00B-D3F4-4C10-BF10-E3C5E9F628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342" y="2132857"/>
            <a:ext cx="8216452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016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>
            <a:extLst>
              <a:ext uri="{FF2B5EF4-FFF2-40B4-BE49-F238E27FC236}">
                <a16:creationId xmlns:a16="http://schemas.microsoft.com/office/drawing/2014/main" id="{2E056E6D-F493-4592-854C-D377467CD0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764704"/>
            <a:ext cx="8496944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643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4B61EB29-6D03-41F3-8D99-54A92464BD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398" y="836712"/>
            <a:ext cx="8473074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493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B13A6EBD-E59A-4633-B878-558B7C100A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680" y="404664"/>
            <a:ext cx="8635792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675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4F3ADD-C5A6-493F-9E3E-E6B6DB24B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DE3C10-1778-4592-BCA3-512C1B441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ПРИЛОЖЕНИЕ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к рабочей программе</a:t>
            </a:r>
          </a:p>
          <a:p>
            <a:pPr marL="0" indent="0" algn="ctr">
              <a:buNone/>
            </a:pPr>
            <a:r>
              <a:rPr lang="ru-RU" dirty="0"/>
              <a:t>по учебному предмету </a:t>
            </a:r>
            <a:r>
              <a:rPr lang="ru-RU" b="1" dirty="0"/>
              <a:t>«Русский язык»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5 класс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на 2020/2021 учебный год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156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FA72F955-08C4-4A08-93E1-6D51A4276E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567" y="332657"/>
            <a:ext cx="8363921" cy="652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07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8DF1276-F534-443F-A0EA-F40DBAF95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32656"/>
            <a:ext cx="7560840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400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Анализ результатов устного собеседования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0527745"/>
              </p:ext>
            </p:extLst>
          </p:nvPr>
        </p:nvGraphicFramePr>
        <p:xfrm>
          <a:off x="215007" y="1268760"/>
          <a:ext cx="8928993" cy="3634109"/>
        </p:xfrm>
        <a:graphic>
          <a:graphicData uri="http://schemas.openxmlformats.org/drawingml/2006/table">
            <a:tbl>
              <a:tblPr/>
              <a:tblGrid>
                <a:gridCol w="39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4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8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91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91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3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96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821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703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58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58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703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703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703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8703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8703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56821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780317"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НОМЕР КРИТЕРИЯ</a:t>
                      </a:r>
                      <a:b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краткое название критерия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Зачёт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4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7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1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интонация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микротемы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цитата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Способы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цитир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фраз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Речевая сит.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цельность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 на вопросы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Речевая сит.</a:t>
                      </a:r>
                    </a:p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Богатство речи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7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165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Анализ результатов устного собеседования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167486"/>
              </p:ext>
            </p:extLst>
          </p:nvPr>
        </p:nvGraphicFramePr>
        <p:xfrm>
          <a:off x="1475656" y="1772816"/>
          <a:ext cx="60960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Баллы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Процент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/>
                        <a:t>17-19 б.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/>
                        <a:t>14-16 б.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/>
                        <a:t>10-13 б.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930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Методические рекомендации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68863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sz="2500" dirty="0"/>
          </a:p>
          <a:p>
            <a:pPr marL="0" indent="0" algn="just">
              <a:buNone/>
            </a:pPr>
            <a:r>
              <a:rPr lang="ru-RU" sz="3800" dirty="0"/>
              <a:t>С л о в о </a:t>
            </a:r>
            <a:r>
              <a:rPr lang="ru-RU" sz="3800" dirty="0" err="1"/>
              <a:t>о</a:t>
            </a:r>
            <a:r>
              <a:rPr lang="ru-RU" sz="3800" dirty="0"/>
              <a:t> б р а з о в а т е л ь н ы е ошибки связаны с неправильным образованием слов. </a:t>
            </a:r>
          </a:p>
          <a:p>
            <a:pPr marL="0" indent="0" algn="just">
              <a:buNone/>
            </a:pPr>
            <a:r>
              <a:rPr lang="ru-RU" sz="3800" dirty="0"/>
              <a:t>М о р ф о л о г и ч е с к и е ошибки свидетельствуют о неумении учащихся образовывать формы разных частей речи. </a:t>
            </a:r>
          </a:p>
          <a:p>
            <a:pPr marL="0" indent="0" algn="just">
              <a:buNone/>
            </a:pPr>
            <a:r>
              <a:rPr lang="ru-RU" sz="3800" dirty="0"/>
              <a:t>Среди с и н т а к с и ч е с к и х ошибок, связанных с нарушением грамматических норм в структуре словосочетания, выделяют следующие группы:</a:t>
            </a:r>
          </a:p>
          <a:p>
            <a:pPr marL="0" indent="0" algn="just">
              <a:buNone/>
            </a:pPr>
            <a:r>
              <a:rPr lang="ru-RU" sz="3800" dirty="0"/>
              <a:t>Ошибки в нарушении норм согласования (подлежащего и сказуемого; определения и определяемого слова). </a:t>
            </a:r>
          </a:p>
          <a:p>
            <a:pPr marL="0" indent="0" algn="just">
              <a:buNone/>
            </a:pPr>
            <a:r>
              <a:rPr lang="ru-RU" sz="3800" dirty="0"/>
              <a:t>Ошибки в нарушении норм управления (предложного и беспредложного). </a:t>
            </a:r>
          </a:p>
          <a:p>
            <a:pPr marL="0" indent="0" algn="just">
              <a:buNone/>
            </a:pPr>
            <a:r>
              <a:rPr lang="ru-RU" sz="3800" dirty="0"/>
              <a:t>1. Наличие подобных ошибок свидетельствует о недостаточно сформированном </a:t>
            </a:r>
            <a:r>
              <a:rPr lang="ru-RU" sz="3800" b="1" dirty="0"/>
              <a:t>умении учащихся соотносить лексическое и грамматическое значение слов, о затруднении в определении рода имен существительных.</a:t>
            </a:r>
            <a:r>
              <a:rPr lang="ru-RU" sz="3800" dirty="0"/>
              <a:t> Особенно это касается разносклоняемых (имя, пламя) и несклоняемых ( кино, пальто) имен существительных, имен существительных 2-го склонения мужского рода и 3-го склонения (картофель, тюль, мышь), существительных с отвлеченным значением ( жизнь, треск).</a:t>
            </a:r>
          </a:p>
          <a:p>
            <a:pPr marL="0" indent="0" algn="just">
              <a:buNone/>
            </a:pPr>
            <a:endParaRPr lang="ru-RU" sz="3800" dirty="0"/>
          </a:p>
          <a:p>
            <a:pPr marL="0" indent="0" algn="just">
              <a:buNone/>
            </a:pPr>
            <a:r>
              <a:rPr lang="ru-RU" sz="3800" dirty="0"/>
              <a:t>Ошибки, связанные с нарушением </a:t>
            </a:r>
            <a:r>
              <a:rPr lang="ru-RU" sz="3800" b="1" dirty="0"/>
              <a:t>норм управления, свидетельствуют о неумении строить глагольные словосочетания</a:t>
            </a:r>
            <a:r>
              <a:rPr lang="ru-RU" sz="3800" dirty="0"/>
              <a:t>, применять полученные знания на практике, о недостаточном внимании и самоконтроле со стороны школьников в процессе создания высказывания.</a:t>
            </a:r>
          </a:p>
        </p:txBody>
      </p:sp>
    </p:spTree>
    <p:extLst>
      <p:ext uri="{BB962C8B-B14F-4D97-AF65-F5344CB8AC3E}">
        <p14:creationId xmlns:p14="http://schemas.microsoft.com/office/powerpoint/2010/main" val="4080070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Методические рекомендации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/>
              <a:t>В построении предложения наиболее часто встречаются следующие ошибки:</a:t>
            </a:r>
          </a:p>
          <a:p>
            <a:pPr algn="just"/>
            <a:r>
              <a:rPr lang="ru-RU" sz="1800" dirty="0"/>
              <a:t>использование разных </a:t>
            </a:r>
            <a:r>
              <a:rPr lang="ru-RU" sz="1800" dirty="0" err="1"/>
              <a:t>видо</a:t>
            </a:r>
            <a:r>
              <a:rPr lang="ru-RU" sz="1800" dirty="0"/>
              <a:t> – временных форм глаголов</a:t>
            </a:r>
          </a:p>
          <a:p>
            <a:pPr algn="just"/>
            <a:r>
              <a:rPr lang="ru-RU" sz="1800" dirty="0"/>
              <a:t>нарушение порядка слов в предложении</a:t>
            </a:r>
          </a:p>
          <a:p>
            <a:pPr algn="just"/>
            <a:r>
              <a:rPr lang="ru-RU" sz="1800" dirty="0"/>
              <a:t>неправильное употребление местоимений, затрудняющее понимание смысла высказывания</a:t>
            </a:r>
          </a:p>
          <a:p>
            <a:pPr algn="just"/>
            <a:r>
              <a:rPr lang="ru-RU" sz="1800" dirty="0"/>
              <a:t>неправильное употребление причастного и деепричастного оборотов</a:t>
            </a:r>
          </a:p>
          <a:p>
            <a:pPr algn="just"/>
            <a:r>
              <a:rPr lang="ru-RU" sz="1800" dirty="0"/>
              <a:t>ошибки в преобразовании прямой речи в косвенную</a:t>
            </a:r>
            <a:endParaRPr lang="ru-RU" sz="1800" i="1" dirty="0"/>
          </a:p>
          <a:p>
            <a:pPr algn="just"/>
            <a:r>
              <a:rPr lang="ru-RU" sz="1800" dirty="0"/>
              <a:t>ошибки в построении сложных предложений</a:t>
            </a:r>
            <a:endParaRPr lang="ru-RU" sz="1800" i="1" dirty="0"/>
          </a:p>
          <a:p>
            <a:pPr algn="just"/>
            <a:r>
              <a:rPr lang="ru-RU" sz="1800" dirty="0"/>
              <a:t>Чтобы избежать ошибок в построении словосочетаний и предложений, необходимо проводить </a:t>
            </a:r>
            <a:r>
              <a:rPr lang="ru-RU" sz="1800" b="1" dirty="0"/>
              <a:t>систематическую работу по их предупреждению </a:t>
            </a:r>
            <a:r>
              <a:rPr lang="ru-RU" sz="1800" dirty="0"/>
              <a:t>в процессе усвоения языковых понятий. Целесообразно использовать </a:t>
            </a:r>
            <a:r>
              <a:rPr lang="ru-RU" sz="1800" b="1" dirty="0"/>
              <a:t>упражнения, в основе которых лежит наблюдение над готовой конструкцией, работа по образцу, приемы редактирования, конструирования</a:t>
            </a:r>
            <a:r>
              <a:rPr lang="ru-RU" sz="1800" dirty="0"/>
              <a:t> и др. Так, при работе над номинативными и коммуникативными единицами большое внимание следует уделять не только </a:t>
            </a:r>
            <a:r>
              <a:rPr lang="ru-RU" sz="1800" b="1" dirty="0"/>
              <a:t>анализу этих единиц с точки зрения лексического построения, но и целесообразности употребления.</a:t>
            </a:r>
          </a:p>
          <a:p>
            <a:pPr algn="just"/>
            <a:r>
              <a:rPr lang="ru-RU" sz="1800" b="1" dirty="0"/>
              <a:t>Обучение разным видам чтения.</a:t>
            </a:r>
          </a:p>
          <a:p>
            <a:pPr marL="0" indent="0" algn="just">
              <a:buNone/>
            </a:pPr>
            <a:endParaRPr lang="ru-RU" sz="1800" b="1" dirty="0"/>
          </a:p>
          <a:p>
            <a:pPr algn="just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12346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Методические рекомендации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688632"/>
          </a:xfrm>
        </p:spPr>
        <p:txBody>
          <a:bodyPr>
            <a:normAutofit/>
          </a:bodyPr>
          <a:lstStyle/>
          <a:p>
            <a:r>
              <a:rPr lang="en-US" sz="2500" dirty="0">
                <a:hlinkClick r:id="rId2"/>
              </a:rPr>
              <a:t>https://kopilkaurokov.ru/russkiyYazik/prochee/priedupriezhdieniieiispravlieniieriechievykhoshibokobuchaiushchikhsiamietodichieskiieriekomiendatsii</a:t>
            </a:r>
            <a:endParaRPr lang="ru-RU" sz="2500" dirty="0"/>
          </a:p>
          <a:p>
            <a:r>
              <a:rPr lang="en-US" sz="2500" dirty="0">
                <a:hlinkClick r:id="rId3"/>
              </a:rPr>
              <a:t>https://rosuchebnik.ru/material/ustnoe-sobesedovanie-9-klass-po-russkomu-yazyku-otvety/</a:t>
            </a:r>
            <a:endParaRPr lang="ru-RU" sz="2500" dirty="0"/>
          </a:p>
          <a:p>
            <a:r>
              <a:rPr lang="en-US" sz="2500" dirty="0">
                <a:hlinkClick r:id="rId4"/>
              </a:rPr>
              <a:t>https://nsportal.ru/shkola/russkiy-yazyk/library/2018/06/01/material-dlya-podgotovki-k-ustnomu-sobesedovaniyu-po</a:t>
            </a:r>
            <a:endParaRPr lang="ru-RU" sz="2500" dirty="0"/>
          </a:p>
          <a:p>
            <a:endParaRPr lang="ru-RU" sz="2500" dirty="0"/>
          </a:p>
          <a:p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284198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Промежуточная аттестация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052736"/>
            <a:ext cx="8153400" cy="542426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Промежуточная аттестация обучающихся может проводиться в форме:</a:t>
            </a:r>
          </a:p>
          <a:p>
            <a:pPr marL="0" indent="0" algn="just">
              <a:buNone/>
            </a:pPr>
            <a:r>
              <a:rPr lang="ru-RU" dirty="0"/>
              <a:t>• комплексной контрольной работы;</a:t>
            </a:r>
          </a:p>
          <a:p>
            <a:pPr marL="0" indent="0" algn="just">
              <a:buNone/>
            </a:pPr>
            <a:r>
              <a:rPr lang="ru-RU" dirty="0"/>
              <a:t>• итоговой контрольной работы;</a:t>
            </a:r>
          </a:p>
          <a:p>
            <a:pPr marL="0" indent="0" algn="just">
              <a:buNone/>
            </a:pPr>
            <a:r>
              <a:rPr lang="ru-RU" dirty="0"/>
              <a:t>• письменных и устных экзаменов и зачётов;</a:t>
            </a:r>
          </a:p>
          <a:p>
            <a:pPr marL="0" indent="0" algn="just">
              <a:buNone/>
            </a:pPr>
            <a:r>
              <a:rPr lang="ru-RU" dirty="0"/>
              <a:t>• тестирования;</a:t>
            </a:r>
          </a:p>
          <a:p>
            <a:pPr marL="0" indent="0" algn="just">
              <a:buNone/>
            </a:pPr>
            <a:r>
              <a:rPr lang="ru-RU" dirty="0"/>
              <a:t>• защиты реферата, индивидуального/группового проекта;</a:t>
            </a:r>
          </a:p>
          <a:p>
            <a:pPr marL="0" indent="0" algn="just">
              <a:buNone/>
            </a:pPr>
            <a:r>
              <a:rPr lang="ru-RU" dirty="0"/>
              <a:t>• иных формах, определяемых образовательными программами  и (или) индивидуальными учебными планами. По предмету физическая культура промежуточная аттестация может проводиться в форме сдачи контрольных нормативов физической подготовленности обучающихся.</a:t>
            </a:r>
          </a:p>
          <a:p>
            <a:pPr algn="just"/>
            <a:r>
              <a:rPr lang="ru-RU" dirty="0"/>
              <a:t>Перечень учебных предметов, выносимых на промежуточную аттестацию, и форма проведения определяется соответствующими учебными планами.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659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Промежуточная аттестация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Результаты промежуточной аттестации  являются  действительными для перевода обучающегося в следующий класс.</a:t>
            </a:r>
          </a:p>
          <a:p>
            <a:pPr algn="just"/>
            <a:r>
              <a:rPr lang="ru-RU" dirty="0"/>
              <a:t>Итоговые отметки по предметам как среднее арифметическое  между четвертными, годовой отметкой и отметкой за промежуточную аттестацию (в соответствии с правилами математического округления).</a:t>
            </a:r>
          </a:p>
          <a:p>
            <a:pPr algn="just"/>
            <a:r>
              <a:rPr lang="ru-RU" dirty="0"/>
              <a:t> В случае  получения неудовлетворительной отметки по результатам промежуточной аттестации по предмету, курсу, дисциплине (модулю) результаты итоговой аттестации  являются неудовлетворительными.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083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Программа летнего профильного отряда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Название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Цели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Формы работы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Личностные,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предметные результаты освоения программы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Примерное планирование занятий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219083"/>
              </p:ext>
            </p:extLst>
          </p:nvPr>
        </p:nvGraphicFramePr>
        <p:xfrm>
          <a:off x="971600" y="3933056"/>
          <a:ext cx="7344816" cy="9123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1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6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7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9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2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Тема занятия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Характеристика основных видов деятельности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Кол. часов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8239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746</Words>
  <Application>Microsoft Office PowerPoint</Application>
  <PresentationFormat>Экран (4:3)</PresentationFormat>
  <Paragraphs>147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Повестка</vt:lpstr>
      <vt:lpstr>Анализ результатов устного собеседования</vt:lpstr>
      <vt:lpstr>Анализ результатов устного собеседования</vt:lpstr>
      <vt:lpstr>Методические рекомендации</vt:lpstr>
      <vt:lpstr>Методические рекомендации</vt:lpstr>
      <vt:lpstr>Методические рекомендации</vt:lpstr>
      <vt:lpstr>Промежуточная аттестация</vt:lpstr>
      <vt:lpstr>Промежуточная аттестация</vt:lpstr>
      <vt:lpstr>Программа летнего профильного отряда</vt:lpstr>
      <vt:lpstr>ВПР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kab6</dc:creator>
  <cp:lastModifiedBy>Пользователь</cp:lastModifiedBy>
  <cp:revision>14</cp:revision>
  <dcterms:created xsi:type="dcterms:W3CDTF">2019-03-22T05:49:11Z</dcterms:created>
  <dcterms:modified xsi:type="dcterms:W3CDTF">2021-05-26T11:34:08Z</dcterms:modified>
</cp:coreProperties>
</file>